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6" r:id="rId3"/>
    <p:sldId id="257" r:id="rId4"/>
    <p:sldId id="258" r:id="rId5"/>
    <p:sldId id="259" r:id="rId6"/>
    <p:sldId id="261" r:id="rId7"/>
    <p:sldId id="260" r:id="rId8"/>
    <p:sldId id="262" r:id="rId9"/>
  </p:sldIdLst>
  <p:sldSz cx="9144000" cy="5143500" type="screen16x9"/>
  <p:notesSz cx="6858000" cy="9144000"/>
  <p:embeddedFontLst>
    <p:embeddedFont>
      <p:font typeface="Dosis" pitchFamily="2" charset="0"/>
      <p:regular r:id="rId11"/>
      <p:bold r:id="rId12"/>
    </p:embeddedFont>
    <p:embeddedFont>
      <p:font typeface="Nunito" pitchFamily="2" charset="0"/>
      <p:regular r:id="rId13"/>
      <p:bold r:id="rId14"/>
      <p:italic r:id="rId15"/>
      <p:bold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0" y="11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207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31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65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753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GB" sz="1200" b="1" dirty="0">
                <a:latin typeface="Dosis"/>
                <a:ea typeface="Dosis"/>
                <a:cs typeface="Dosis"/>
                <a:sym typeface="Dosis"/>
              </a:rPr>
              <a:t>Mohamad Reza Syahziar</a:t>
            </a:r>
            <a:endParaRPr lang="en-GB"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GB" sz="1200" dirty="0">
                <a:latin typeface="Dosis"/>
                <a:ea typeface="Dosis"/>
                <a:cs typeface="Dosis"/>
                <a:sym typeface="Dosis"/>
              </a:rPr>
              <a:t>rezasyahziar@gmail.com</a:t>
            </a:r>
          </a:p>
          <a:p>
            <a:pPr marL="0" marR="0" lvl="0" indent="0" algn="l" rtl="0">
              <a:lnSpc>
                <a:spcPct val="100000"/>
              </a:lnSpc>
              <a:spcBef>
                <a:spcPts val="0"/>
              </a:spcBef>
              <a:spcAft>
                <a:spcPts val="0"/>
              </a:spcAft>
              <a:buClr>
                <a:srgbClr val="000000"/>
              </a:buClr>
              <a:buSzPts val="1100"/>
              <a:buFont typeface="Arial"/>
              <a:buNone/>
            </a:pPr>
            <a:r>
              <a:rPr lang="en-GB" sz="1200" dirty="0">
                <a:latin typeface="Dosis"/>
                <a:ea typeface="Dosis"/>
                <a:cs typeface="Dosis"/>
                <a:sym typeface="Dosis"/>
              </a:rPr>
              <a:t>https://www.linkedin.com/in/mohamad-reza-syahziar-92213215a/</a:t>
            </a: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GB" dirty="0">
                <a:solidFill>
                  <a:schemeClr val="dk1"/>
                </a:solidFill>
                <a:latin typeface="Nunito"/>
                <a:ea typeface="Nunito"/>
                <a:cs typeface="Nunito"/>
                <a:sym typeface="Nunito"/>
              </a:rPr>
              <a:t>“</a:t>
            </a:r>
            <a:r>
              <a:rPr lang="en-GB" b="0" i="0" u="none" strike="noStrike" dirty="0">
                <a:solidFill>
                  <a:srgbClr val="484848"/>
                </a:solidFill>
                <a:effectLst/>
              </a:rPr>
              <a:t>I have more than one year of experience in several internships and traineeships. My previous experience was training at YABB </a:t>
            </a:r>
            <a:r>
              <a:rPr lang="en-GB" b="0" i="0" u="none" strike="noStrike" dirty="0" err="1">
                <a:solidFill>
                  <a:srgbClr val="484848"/>
                </a:solidFill>
                <a:effectLst/>
              </a:rPr>
              <a:t>Gojek</a:t>
            </a:r>
            <a:r>
              <a:rPr lang="en-GB" b="0" i="0" u="none" strike="noStrike" dirty="0">
                <a:solidFill>
                  <a:srgbClr val="484848"/>
                </a:solidFill>
                <a:effectLst/>
              </a:rPr>
              <a:t> Indonesia as one of their Data Analyst Trainees and also experience in </a:t>
            </a:r>
            <a:r>
              <a:rPr lang="en-GB" b="0" i="0" u="none" strike="noStrike" dirty="0" err="1">
                <a:solidFill>
                  <a:srgbClr val="484848"/>
                </a:solidFill>
                <a:effectLst/>
              </a:rPr>
              <a:t>Boothcamp</a:t>
            </a:r>
            <a:r>
              <a:rPr lang="en-GB" b="0" i="0" u="none" strike="noStrike" dirty="0">
                <a:solidFill>
                  <a:srgbClr val="484848"/>
                </a:solidFill>
                <a:effectLst/>
              </a:rPr>
              <a:t> </a:t>
            </a:r>
            <a:r>
              <a:rPr lang="en-GB" dirty="0" err="1">
                <a:solidFill>
                  <a:srgbClr val="484848"/>
                </a:solidFill>
              </a:rPr>
              <a:t>R</a:t>
            </a:r>
            <a:r>
              <a:rPr lang="en-GB" b="0" i="0" u="none" strike="noStrike" dirty="0" err="1">
                <a:solidFill>
                  <a:srgbClr val="484848"/>
                </a:solidFill>
                <a:effectLst/>
              </a:rPr>
              <a:t>akamain</a:t>
            </a:r>
            <a:r>
              <a:rPr lang="en-GB" b="0" i="0" u="none" strike="noStrike" dirty="0">
                <a:solidFill>
                  <a:srgbClr val="484848"/>
                </a:solidFill>
                <a:effectLst/>
              </a:rPr>
              <a:t> Data Science. I was mentored by several people in the classes . I am currently open for a new job opportunity.</a:t>
            </a:r>
            <a:r>
              <a:rPr lang="en-GB" dirty="0">
                <a:solidFill>
                  <a:schemeClr val="dk1"/>
                </a:solidFill>
                <a:latin typeface="Nunito"/>
                <a:ea typeface="Nunito"/>
                <a:cs typeface="Nunito"/>
                <a:sym typeface="Nunito"/>
              </a:rPr>
              <a:t>”</a:t>
            </a:r>
            <a:endParaRPr lang="en-GB" dirty="0"/>
          </a:p>
        </p:txBody>
      </p:sp>
      <p:pic>
        <p:nvPicPr>
          <p:cNvPr id="6" name="Picture 5">
            <a:extLst>
              <a:ext uri="{FF2B5EF4-FFF2-40B4-BE49-F238E27FC236}">
                <a16:creationId xmlns:a16="http://schemas.microsoft.com/office/drawing/2014/main" id="{065CA99B-3BAE-64BA-98E5-E385D2936409}"/>
              </a:ext>
            </a:extLst>
          </p:cNvPr>
          <p:cNvPicPr>
            <a:picLocks noChangeAspect="1"/>
          </p:cNvPicPr>
          <p:nvPr/>
        </p:nvPicPr>
        <p:blipFill>
          <a:blip r:embed="rId5"/>
          <a:stretch>
            <a:fillRect/>
          </a:stretch>
        </p:blipFill>
        <p:spPr>
          <a:xfrm>
            <a:off x="4557942" y="643075"/>
            <a:ext cx="1373306" cy="14859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5" name="Google Shape;115;p27"/>
          <p:cNvSpPr txBox="1"/>
          <p:nvPr/>
        </p:nvSpPr>
        <p:spPr>
          <a:xfrm>
            <a:off x="3192686" y="4660780"/>
            <a:ext cx="5951314" cy="52319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p>
          <a:p>
            <a:pPr marL="0" lvl="0" indent="0" algn="r" rtl="0">
              <a:lnSpc>
                <a:spcPct val="100000"/>
              </a:lnSpc>
              <a:spcBef>
                <a:spcPts val="0"/>
              </a:spcBef>
              <a:spcAft>
                <a:spcPts val="0"/>
              </a:spcAft>
              <a:buNone/>
            </a:pPr>
            <a:r>
              <a:rPr lang="en-GB" sz="1100" dirty="0">
                <a:solidFill>
                  <a:srgbClr val="000000"/>
                </a:solidFill>
              </a:rPr>
              <a:t>https://drive.google.com/file/d/1SkaC9CiFfP43kMCzFDrfPQ-ds7VlAPAQ/view?usp=sharing</a:t>
            </a:r>
            <a:endParaRPr sz="1100" dirty="0">
              <a:solidFill>
                <a:srgbClr val="000000"/>
              </a:solidFill>
            </a:endParaRPr>
          </a:p>
        </p:txBody>
      </p:sp>
      <p:sp>
        <p:nvSpPr>
          <p:cNvPr id="6" name="TextBox 5">
            <a:extLst>
              <a:ext uri="{FF2B5EF4-FFF2-40B4-BE49-F238E27FC236}">
                <a16:creationId xmlns:a16="http://schemas.microsoft.com/office/drawing/2014/main" id="{66A8973E-2048-36B4-915B-5D1923502A30}"/>
              </a:ext>
            </a:extLst>
          </p:cNvPr>
          <p:cNvSpPr txBox="1"/>
          <p:nvPr/>
        </p:nvSpPr>
        <p:spPr>
          <a:xfrm>
            <a:off x="150312" y="751215"/>
            <a:ext cx="4572000" cy="369332"/>
          </a:xfrm>
          <a:prstGeom prst="rect">
            <a:avLst/>
          </a:prstGeom>
          <a:noFill/>
        </p:spPr>
        <p:txBody>
          <a:bodyPr wrap="square">
            <a:spAutoFit/>
          </a:bodyPr>
          <a:lstStyle/>
          <a:p>
            <a:r>
              <a:rPr lang="en" sz="1800" b="1" i="1" dirty="0">
                <a:solidFill>
                  <a:schemeClr val="dk1"/>
                </a:solidFill>
              </a:rPr>
              <a:t>Exploration Data Analysis</a:t>
            </a:r>
            <a:r>
              <a:rPr lang="en" sz="1800" dirty="0">
                <a:solidFill>
                  <a:schemeClr val="dk1"/>
                </a:solidFill>
              </a:rPr>
              <a:t> (EDA) </a:t>
            </a:r>
            <a:endParaRPr lang="en-GB" sz="1800" dirty="0"/>
          </a:p>
        </p:txBody>
      </p:sp>
      <p:pic>
        <p:nvPicPr>
          <p:cNvPr id="16" name="Picture 15">
            <a:extLst>
              <a:ext uri="{FF2B5EF4-FFF2-40B4-BE49-F238E27FC236}">
                <a16:creationId xmlns:a16="http://schemas.microsoft.com/office/drawing/2014/main" id="{5165EF00-51C4-6473-4990-7A5832C17CCB}"/>
              </a:ext>
            </a:extLst>
          </p:cNvPr>
          <p:cNvPicPr>
            <a:picLocks noChangeAspect="1"/>
          </p:cNvPicPr>
          <p:nvPr/>
        </p:nvPicPr>
        <p:blipFill>
          <a:blip r:embed="rId3"/>
          <a:stretch>
            <a:fillRect/>
          </a:stretch>
        </p:blipFill>
        <p:spPr>
          <a:xfrm>
            <a:off x="5471176" y="796851"/>
            <a:ext cx="3108980" cy="2421802"/>
          </a:xfrm>
          <a:prstGeom prst="rect">
            <a:avLst/>
          </a:prstGeom>
        </p:spPr>
      </p:pic>
      <p:sp>
        <p:nvSpPr>
          <p:cNvPr id="22" name="TextBox 21">
            <a:extLst>
              <a:ext uri="{FF2B5EF4-FFF2-40B4-BE49-F238E27FC236}">
                <a16:creationId xmlns:a16="http://schemas.microsoft.com/office/drawing/2014/main" id="{6C202CC5-4730-4694-7528-2C8C116C0F50}"/>
              </a:ext>
            </a:extLst>
          </p:cNvPr>
          <p:cNvSpPr txBox="1"/>
          <p:nvPr/>
        </p:nvSpPr>
        <p:spPr>
          <a:xfrm>
            <a:off x="150312" y="1402199"/>
            <a:ext cx="5073040" cy="1169551"/>
          </a:xfrm>
          <a:prstGeom prst="rect">
            <a:avLst/>
          </a:prstGeom>
          <a:noFill/>
        </p:spPr>
        <p:txBody>
          <a:bodyPr wrap="square">
            <a:spAutoFit/>
          </a:bodyPr>
          <a:lstStyle/>
          <a:p>
            <a:r>
              <a:rPr lang="en-GB" dirty="0" err="1"/>
              <a:t>Berikut</a:t>
            </a:r>
            <a:r>
              <a:rPr lang="en-GB" dirty="0"/>
              <a:t> </a:t>
            </a:r>
            <a:r>
              <a:rPr lang="en-GB" dirty="0" err="1"/>
              <a:t>analisis</a:t>
            </a:r>
            <a:r>
              <a:rPr lang="en-GB" dirty="0"/>
              <a:t> </a:t>
            </a:r>
            <a:r>
              <a:rPr lang="en-GB" dirty="0" err="1"/>
              <a:t>singkat</a:t>
            </a:r>
            <a:r>
              <a:rPr lang="en-GB" dirty="0"/>
              <a:t> </a:t>
            </a:r>
            <a:r>
              <a:rPr lang="en-GB" dirty="0" err="1"/>
              <a:t>dari</a:t>
            </a:r>
            <a:r>
              <a:rPr lang="en-GB" dirty="0"/>
              <a:t> info data :</a:t>
            </a:r>
          </a:p>
          <a:p>
            <a:pPr marL="285750" indent="-285750">
              <a:buFont typeface="Arial" panose="020B0604020202020204" pitchFamily="34" charset="0"/>
              <a:buChar char="•"/>
            </a:pPr>
            <a:r>
              <a:rPr lang="en-GB" dirty="0"/>
              <a:t>Data </a:t>
            </a:r>
            <a:r>
              <a:rPr lang="en-GB" dirty="0" err="1"/>
              <a:t>terdiri</a:t>
            </a:r>
            <a:r>
              <a:rPr lang="en-GB" dirty="0"/>
              <a:t> </a:t>
            </a:r>
            <a:r>
              <a:rPr lang="en-GB" dirty="0" err="1"/>
              <a:t>dari</a:t>
            </a:r>
            <a:r>
              <a:rPr lang="en-GB" dirty="0"/>
              <a:t> 1000 data</a:t>
            </a:r>
          </a:p>
          <a:p>
            <a:pPr marL="285750" indent="-285750">
              <a:buFont typeface="Arial" panose="020B0604020202020204" pitchFamily="34" charset="0"/>
              <a:buChar char="•"/>
            </a:pPr>
            <a:r>
              <a:rPr lang="en-GB" dirty="0" err="1"/>
              <a:t>Terdapat</a:t>
            </a:r>
            <a:r>
              <a:rPr lang="en-GB" dirty="0"/>
              <a:t> </a:t>
            </a:r>
            <a:r>
              <a:rPr lang="en-GB" dirty="0" err="1"/>
              <a:t>misisng</a:t>
            </a:r>
            <a:r>
              <a:rPr lang="en-GB" dirty="0"/>
              <a:t> value pada </a:t>
            </a:r>
            <a:r>
              <a:rPr lang="en-GB" dirty="0" err="1"/>
              <a:t>variabel</a:t>
            </a:r>
            <a:r>
              <a:rPr lang="en-GB" dirty="0"/>
              <a:t> Daily Time Spent on Site, Area Income, Daily Internet Usage, dan Male</a:t>
            </a:r>
          </a:p>
          <a:p>
            <a:pPr marL="285750" indent="-285750">
              <a:buFont typeface="Arial" panose="020B0604020202020204" pitchFamily="34" charset="0"/>
              <a:buChar char="•"/>
            </a:pPr>
            <a:r>
              <a:rPr lang="en-GB" dirty="0"/>
              <a:t> </a:t>
            </a:r>
            <a:r>
              <a:rPr lang="en-GB" dirty="0" err="1"/>
              <a:t>Untuk</a:t>
            </a:r>
            <a:r>
              <a:rPr lang="en-GB" dirty="0"/>
              <a:t> </a:t>
            </a:r>
            <a:r>
              <a:rPr lang="en-GB" dirty="0" err="1"/>
              <a:t>tipe</a:t>
            </a:r>
            <a:r>
              <a:rPr lang="en-GB" dirty="0"/>
              <a:t> data </a:t>
            </a:r>
            <a:r>
              <a:rPr lang="en-GB" dirty="0" err="1"/>
              <a:t>sudah</a:t>
            </a:r>
            <a:r>
              <a:rPr lang="en-GB" dirty="0"/>
              <a:t> </a:t>
            </a:r>
            <a:r>
              <a:rPr lang="en-GB" dirty="0" err="1"/>
              <a:t>sesuai</a:t>
            </a:r>
            <a:r>
              <a:rPr lang="en-GB" dirty="0"/>
              <a:t> </a:t>
            </a:r>
          </a:p>
        </p:txBody>
      </p:sp>
      <p:sp>
        <p:nvSpPr>
          <p:cNvPr id="24" name="TextBox 23">
            <a:extLst>
              <a:ext uri="{FF2B5EF4-FFF2-40B4-BE49-F238E27FC236}">
                <a16:creationId xmlns:a16="http://schemas.microsoft.com/office/drawing/2014/main" id="{A4BD9C1C-5D98-A2B5-646E-F5A31FDF6B67}"/>
              </a:ext>
            </a:extLst>
          </p:cNvPr>
          <p:cNvSpPr txBox="1"/>
          <p:nvPr/>
        </p:nvSpPr>
        <p:spPr>
          <a:xfrm>
            <a:off x="150312" y="3097920"/>
            <a:ext cx="8148181" cy="1384995"/>
          </a:xfrm>
          <a:prstGeom prst="rect">
            <a:avLst/>
          </a:prstGeom>
          <a:noFill/>
        </p:spPr>
        <p:txBody>
          <a:bodyPr wrap="square">
            <a:spAutoFit/>
          </a:bodyPr>
          <a:lstStyle/>
          <a:p>
            <a:r>
              <a:rPr lang="en-GB" dirty="0"/>
              <a:t>Feature yang </a:t>
            </a:r>
            <a:r>
              <a:rPr lang="en-GB" dirty="0" err="1"/>
              <a:t>akan</a:t>
            </a:r>
            <a:r>
              <a:rPr lang="en-GB" dirty="0"/>
              <a:t> </a:t>
            </a:r>
            <a:r>
              <a:rPr lang="en-GB" dirty="0" err="1"/>
              <a:t>kita</a:t>
            </a:r>
            <a:r>
              <a:rPr lang="en-GB" dirty="0"/>
              <a:t> </a:t>
            </a:r>
            <a:r>
              <a:rPr lang="en-GB" dirty="0" err="1"/>
              <a:t>gunakan</a:t>
            </a:r>
            <a:r>
              <a:rPr lang="en-GB" dirty="0"/>
              <a:t> yang </a:t>
            </a:r>
            <a:r>
              <a:rPr lang="en-GB" dirty="0" err="1"/>
              <a:t>sesuai</a:t>
            </a:r>
            <a:r>
              <a:rPr lang="en-GB" dirty="0"/>
              <a:t> </a:t>
            </a:r>
            <a:r>
              <a:rPr lang="en-GB" dirty="0" err="1"/>
              <a:t>dengan</a:t>
            </a:r>
            <a:r>
              <a:rPr lang="en-GB" dirty="0"/>
              <a:t> </a:t>
            </a:r>
            <a:r>
              <a:rPr lang="en-GB" dirty="0" err="1"/>
              <a:t>iklan</a:t>
            </a:r>
            <a:r>
              <a:rPr lang="en-GB" dirty="0"/>
              <a:t> </a:t>
            </a:r>
            <a:r>
              <a:rPr lang="en-GB" dirty="0" err="1"/>
              <a:t>yaitu</a:t>
            </a:r>
            <a:r>
              <a:rPr lang="en-GB" dirty="0"/>
              <a:t>:</a:t>
            </a:r>
          </a:p>
          <a:p>
            <a:pPr marL="285750" indent="-285750">
              <a:buFont typeface="Arial" panose="020B0604020202020204" pitchFamily="34" charset="0"/>
              <a:buChar char="•"/>
            </a:pPr>
            <a:r>
              <a:rPr lang="en-GB" dirty="0"/>
              <a:t>Age                        	          : </a:t>
            </a:r>
            <a:r>
              <a:rPr lang="en-GB" dirty="0" err="1"/>
              <a:t>Untuk</a:t>
            </a:r>
            <a:r>
              <a:rPr lang="en-GB" dirty="0"/>
              <a:t> </a:t>
            </a:r>
            <a:r>
              <a:rPr lang="en-GB" dirty="0" err="1"/>
              <a:t>mengetahui</a:t>
            </a:r>
            <a:r>
              <a:rPr lang="en-GB" dirty="0"/>
              <a:t> </a:t>
            </a:r>
            <a:r>
              <a:rPr lang="en-GB" dirty="0" err="1"/>
              <a:t>umur</a:t>
            </a:r>
            <a:r>
              <a:rPr lang="en-GB" dirty="0"/>
              <a:t> </a:t>
            </a:r>
            <a:r>
              <a:rPr lang="en-GB" dirty="0" err="1"/>
              <a:t>dari</a:t>
            </a:r>
            <a:r>
              <a:rPr lang="en-GB" dirty="0"/>
              <a:t> </a:t>
            </a:r>
            <a:r>
              <a:rPr lang="en-GB" dirty="0" err="1"/>
              <a:t>pengguna</a:t>
            </a:r>
            <a:r>
              <a:rPr lang="en-GB" dirty="0"/>
              <a:t> website</a:t>
            </a:r>
          </a:p>
          <a:p>
            <a:pPr marL="285750" indent="-285750">
              <a:buFont typeface="Arial" panose="020B0604020202020204" pitchFamily="34" charset="0"/>
              <a:buChar char="•"/>
            </a:pPr>
            <a:r>
              <a:rPr lang="en-GB" dirty="0"/>
              <a:t>Daily Time Spent on Site  : </a:t>
            </a:r>
            <a:r>
              <a:rPr lang="en-GB" dirty="0" err="1"/>
              <a:t>Untuk</a:t>
            </a:r>
            <a:r>
              <a:rPr lang="en-GB" dirty="0"/>
              <a:t> </a:t>
            </a:r>
            <a:r>
              <a:rPr lang="en-GB" dirty="0" err="1"/>
              <a:t>mengetahui</a:t>
            </a:r>
            <a:r>
              <a:rPr lang="en-GB" dirty="0"/>
              <a:t> </a:t>
            </a:r>
            <a:r>
              <a:rPr lang="en-GB" dirty="0" err="1"/>
              <a:t>waktu</a:t>
            </a:r>
            <a:r>
              <a:rPr lang="en-GB" dirty="0"/>
              <a:t> </a:t>
            </a:r>
            <a:r>
              <a:rPr lang="en-GB" dirty="0" err="1"/>
              <a:t>Custumer</a:t>
            </a:r>
            <a:r>
              <a:rPr lang="en-GB" dirty="0"/>
              <a:t> pada </a:t>
            </a:r>
            <a:r>
              <a:rPr lang="en-GB" dirty="0" err="1"/>
              <a:t>websaite</a:t>
            </a:r>
            <a:r>
              <a:rPr lang="en-GB" dirty="0"/>
              <a:t> </a:t>
            </a:r>
            <a:r>
              <a:rPr lang="en-GB" dirty="0" err="1"/>
              <a:t>dalam</a:t>
            </a:r>
            <a:r>
              <a:rPr lang="en-GB" dirty="0"/>
              <a:t> </a:t>
            </a:r>
            <a:r>
              <a:rPr lang="en-GB" dirty="0" err="1"/>
              <a:t>sehari</a:t>
            </a:r>
            <a:endParaRPr lang="en-GB" dirty="0"/>
          </a:p>
          <a:p>
            <a:pPr marL="285750" indent="-285750">
              <a:buFont typeface="Arial" panose="020B0604020202020204" pitchFamily="34" charset="0"/>
              <a:buChar char="•"/>
            </a:pPr>
            <a:r>
              <a:rPr lang="en-GB" dirty="0"/>
              <a:t>Daily Internet Usage         : </a:t>
            </a:r>
            <a:r>
              <a:rPr lang="en-GB" dirty="0" err="1"/>
              <a:t>Untuk</a:t>
            </a:r>
            <a:r>
              <a:rPr lang="en-GB" dirty="0"/>
              <a:t> </a:t>
            </a:r>
            <a:r>
              <a:rPr lang="en-GB" dirty="0" err="1"/>
              <a:t>mengetahui</a:t>
            </a:r>
            <a:r>
              <a:rPr lang="en-GB" dirty="0"/>
              <a:t> </a:t>
            </a:r>
            <a:r>
              <a:rPr lang="en-GB" dirty="0" err="1"/>
              <a:t>waktu</a:t>
            </a:r>
            <a:r>
              <a:rPr lang="en-GB" dirty="0"/>
              <a:t> </a:t>
            </a:r>
            <a:r>
              <a:rPr lang="en-GB" dirty="0" err="1"/>
              <a:t>penggunaan</a:t>
            </a:r>
            <a:r>
              <a:rPr lang="en-GB" dirty="0"/>
              <a:t> internet </a:t>
            </a:r>
            <a:r>
              <a:rPr lang="en-GB" dirty="0" err="1"/>
              <a:t>dalam</a:t>
            </a:r>
            <a:r>
              <a:rPr lang="en-GB" dirty="0"/>
              <a:t> </a:t>
            </a:r>
            <a:r>
              <a:rPr lang="en-GB" dirty="0" err="1"/>
              <a:t>sehari</a:t>
            </a:r>
            <a:endParaRPr lang="en-GB" dirty="0"/>
          </a:p>
          <a:p>
            <a:pPr marL="285750" indent="-285750">
              <a:buFont typeface="Arial" panose="020B0604020202020204" pitchFamily="34" charset="0"/>
              <a:buChar char="•"/>
            </a:pPr>
            <a:r>
              <a:rPr lang="en-GB" dirty="0"/>
              <a:t>Timestamp                        : </a:t>
            </a:r>
            <a:r>
              <a:rPr lang="en-GB" dirty="0" err="1"/>
              <a:t>Untuk</a:t>
            </a:r>
            <a:r>
              <a:rPr lang="en-GB" dirty="0"/>
              <a:t> </a:t>
            </a:r>
            <a:r>
              <a:rPr lang="en-GB" dirty="0" err="1"/>
              <a:t>mengetahui</a:t>
            </a:r>
            <a:r>
              <a:rPr lang="en-GB" dirty="0"/>
              <a:t> </a:t>
            </a:r>
            <a:r>
              <a:rPr lang="en-GB" dirty="0" err="1"/>
              <a:t>waktu</a:t>
            </a:r>
            <a:r>
              <a:rPr lang="en-GB" dirty="0"/>
              <a:t> customer </a:t>
            </a:r>
            <a:r>
              <a:rPr lang="en-GB" dirty="0" err="1"/>
              <a:t>menggunakan</a:t>
            </a:r>
            <a:r>
              <a:rPr lang="en-GB" dirty="0"/>
              <a:t> website</a:t>
            </a:r>
          </a:p>
          <a:p>
            <a:pPr marL="285750" indent="-285750">
              <a:buFont typeface="Arial" panose="020B0604020202020204" pitchFamily="34" charset="0"/>
              <a:buChar char="•"/>
            </a:pPr>
            <a:r>
              <a:rPr lang="en-GB" dirty="0"/>
              <a:t>Clicked on Ad                    : </a:t>
            </a:r>
            <a:r>
              <a:rPr lang="en-GB" dirty="0" err="1"/>
              <a:t>Untuk</a:t>
            </a:r>
            <a:r>
              <a:rPr lang="en-GB" dirty="0"/>
              <a:t> </a:t>
            </a:r>
            <a:r>
              <a:rPr lang="en-GB" dirty="0" err="1"/>
              <a:t>mengetahui</a:t>
            </a:r>
            <a:r>
              <a:rPr lang="en-GB" dirty="0"/>
              <a:t> </a:t>
            </a:r>
            <a:r>
              <a:rPr lang="en-GB" dirty="0" err="1"/>
              <a:t>apakah</a:t>
            </a:r>
            <a:r>
              <a:rPr lang="en-GB" dirty="0"/>
              <a:t> </a:t>
            </a:r>
            <a:r>
              <a:rPr lang="en-GB" dirty="0" err="1"/>
              <a:t>iklan</a:t>
            </a:r>
            <a:r>
              <a:rPr lang="en-GB" dirty="0"/>
              <a:t> / Ads di click </a:t>
            </a:r>
            <a:r>
              <a:rPr lang="en-GB" dirty="0" err="1"/>
              <a:t>atau</a:t>
            </a:r>
            <a:r>
              <a:rPr lang="en-GB" dirty="0"/>
              <a:t> </a:t>
            </a:r>
            <a:r>
              <a:rPr lang="en-GB" dirty="0" err="1"/>
              <a:t>dilihat</a:t>
            </a: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3192686" y="4660780"/>
            <a:ext cx="5951314" cy="52319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p>
          <a:p>
            <a:pPr marL="0" lvl="0" indent="0" algn="r" rtl="0">
              <a:lnSpc>
                <a:spcPct val="100000"/>
              </a:lnSpc>
              <a:spcBef>
                <a:spcPts val="0"/>
              </a:spcBef>
              <a:spcAft>
                <a:spcPts val="0"/>
              </a:spcAft>
              <a:buNone/>
            </a:pPr>
            <a:r>
              <a:rPr lang="en-GB" sz="1100" dirty="0">
                <a:solidFill>
                  <a:srgbClr val="000000"/>
                </a:solidFill>
              </a:rPr>
              <a:t>https://drive.google.com/file/d/1SkaC9CiFfP43kMCzFDrfPQ-ds7VlAPAQ/view?usp=sharing</a:t>
            </a:r>
            <a:endParaRPr sz="1100" dirty="0">
              <a:solidFill>
                <a:srgbClr val="000000"/>
              </a:solidFill>
            </a:endParaRPr>
          </a:p>
        </p:txBody>
      </p:sp>
      <p:sp>
        <p:nvSpPr>
          <p:cNvPr id="8" name="TextBox 7">
            <a:extLst>
              <a:ext uri="{FF2B5EF4-FFF2-40B4-BE49-F238E27FC236}">
                <a16:creationId xmlns:a16="http://schemas.microsoft.com/office/drawing/2014/main" id="{68CE3637-608F-66A0-5E0B-19A40B994CE5}"/>
              </a:ext>
            </a:extLst>
          </p:cNvPr>
          <p:cNvSpPr txBox="1"/>
          <p:nvPr/>
        </p:nvSpPr>
        <p:spPr>
          <a:xfrm>
            <a:off x="0" y="560525"/>
            <a:ext cx="4572000" cy="369332"/>
          </a:xfrm>
          <a:prstGeom prst="rect">
            <a:avLst/>
          </a:prstGeom>
          <a:noFill/>
        </p:spPr>
        <p:txBody>
          <a:bodyPr wrap="square">
            <a:spAutoFit/>
          </a:bodyPr>
          <a:lstStyle/>
          <a:p>
            <a:r>
              <a:rPr lang="en" sz="1800" b="1" i="1" dirty="0">
                <a:solidFill>
                  <a:schemeClr val="dk1"/>
                </a:solidFill>
              </a:rPr>
              <a:t>Univariate analysis (Numerik)</a:t>
            </a:r>
            <a:endParaRPr lang="en-GB" sz="1800" dirty="0"/>
          </a:p>
        </p:txBody>
      </p:sp>
      <p:pic>
        <p:nvPicPr>
          <p:cNvPr id="5" name="Picture 4">
            <a:extLst>
              <a:ext uri="{FF2B5EF4-FFF2-40B4-BE49-F238E27FC236}">
                <a16:creationId xmlns:a16="http://schemas.microsoft.com/office/drawing/2014/main" id="{209638E2-70FE-EA34-1AA1-253754914750}"/>
              </a:ext>
            </a:extLst>
          </p:cNvPr>
          <p:cNvPicPr>
            <a:picLocks noChangeAspect="1"/>
          </p:cNvPicPr>
          <p:nvPr/>
        </p:nvPicPr>
        <p:blipFill>
          <a:blip r:embed="rId3"/>
          <a:stretch>
            <a:fillRect/>
          </a:stretch>
        </p:blipFill>
        <p:spPr>
          <a:xfrm>
            <a:off x="5569364" y="745191"/>
            <a:ext cx="3349167" cy="2353045"/>
          </a:xfrm>
          <a:prstGeom prst="rect">
            <a:avLst/>
          </a:prstGeom>
        </p:spPr>
      </p:pic>
      <p:pic>
        <p:nvPicPr>
          <p:cNvPr id="9" name="Picture 8">
            <a:extLst>
              <a:ext uri="{FF2B5EF4-FFF2-40B4-BE49-F238E27FC236}">
                <a16:creationId xmlns:a16="http://schemas.microsoft.com/office/drawing/2014/main" id="{3BD80B25-8A7F-7A86-FAFB-9D9AD5F28320}"/>
              </a:ext>
            </a:extLst>
          </p:cNvPr>
          <p:cNvPicPr>
            <a:picLocks noChangeAspect="1"/>
          </p:cNvPicPr>
          <p:nvPr/>
        </p:nvPicPr>
        <p:blipFill>
          <a:blip r:embed="rId4"/>
          <a:stretch>
            <a:fillRect/>
          </a:stretch>
        </p:blipFill>
        <p:spPr>
          <a:xfrm>
            <a:off x="225469" y="3064965"/>
            <a:ext cx="2631038" cy="1670137"/>
          </a:xfrm>
          <a:prstGeom prst="rect">
            <a:avLst/>
          </a:prstGeom>
        </p:spPr>
      </p:pic>
      <p:pic>
        <p:nvPicPr>
          <p:cNvPr id="19" name="Picture 18">
            <a:extLst>
              <a:ext uri="{FF2B5EF4-FFF2-40B4-BE49-F238E27FC236}">
                <a16:creationId xmlns:a16="http://schemas.microsoft.com/office/drawing/2014/main" id="{68372223-E358-8C62-A890-320B67B5679B}"/>
              </a:ext>
            </a:extLst>
          </p:cNvPr>
          <p:cNvPicPr>
            <a:picLocks noChangeAspect="1"/>
          </p:cNvPicPr>
          <p:nvPr/>
        </p:nvPicPr>
        <p:blipFill>
          <a:blip r:embed="rId5"/>
          <a:stretch>
            <a:fillRect/>
          </a:stretch>
        </p:blipFill>
        <p:spPr>
          <a:xfrm>
            <a:off x="3081794" y="3092548"/>
            <a:ext cx="3349167" cy="1614970"/>
          </a:xfrm>
          <a:prstGeom prst="rect">
            <a:avLst/>
          </a:prstGeom>
        </p:spPr>
      </p:pic>
      <p:pic>
        <p:nvPicPr>
          <p:cNvPr id="21" name="Picture 20">
            <a:extLst>
              <a:ext uri="{FF2B5EF4-FFF2-40B4-BE49-F238E27FC236}">
                <a16:creationId xmlns:a16="http://schemas.microsoft.com/office/drawing/2014/main" id="{D659F0E7-4C1C-2840-49DF-A2E310BE3797}"/>
              </a:ext>
            </a:extLst>
          </p:cNvPr>
          <p:cNvPicPr>
            <a:picLocks noChangeAspect="1"/>
          </p:cNvPicPr>
          <p:nvPr/>
        </p:nvPicPr>
        <p:blipFill>
          <a:blip r:embed="rId6"/>
          <a:stretch>
            <a:fillRect/>
          </a:stretch>
        </p:blipFill>
        <p:spPr>
          <a:xfrm>
            <a:off x="6541853" y="3093402"/>
            <a:ext cx="1625117" cy="1641700"/>
          </a:xfrm>
          <a:prstGeom prst="rect">
            <a:avLst/>
          </a:prstGeom>
        </p:spPr>
      </p:pic>
      <p:sp>
        <p:nvSpPr>
          <p:cNvPr id="25" name="TextBox 24">
            <a:extLst>
              <a:ext uri="{FF2B5EF4-FFF2-40B4-BE49-F238E27FC236}">
                <a16:creationId xmlns:a16="http://schemas.microsoft.com/office/drawing/2014/main" id="{45340900-7239-18DC-6CC3-066002F2AE27}"/>
              </a:ext>
            </a:extLst>
          </p:cNvPr>
          <p:cNvSpPr txBox="1"/>
          <p:nvPr/>
        </p:nvSpPr>
        <p:spPr>
          <a:xfrm>
            <a:off x="0" y="885635"/>
            <a:ext cx="5569364" cy="1938992"/>
          </a:xfrm>
          <a:prstGeom prst="rect">
            <a:avLst/>
          </a:prstGeom>
          <a:noFill/>
        </p:spPr>
        <p:txBody>
          <a:bodyPr wrap="square">
            <a:spAutoFit/>
          </a:bodyPr>
          <a:lstStyle/>
          <a:p>
            <a:pPr algn="just"/>
            <a:r>
              <a:rPr lang="en-GB" sz="1200" dirty="0" err="1"/>
              <a:t>Dapat</a:t>
            </a:r>
            <a:r>
              <a:rPr lang="en-GB" sz="1200" dirty="0"/>
              <a:t> </a:t>
            </a:r>
            <a:r>
              <a:rPr lang="en-GB" sz="1200" dirty="0" err="1"/>
              <a:t>dilihat</a:t>
            </a:r>
            <a:r>
              <a:rPr lang="en-GB" sz="1200" dirty="0"/>
              <a:t> pada </a:t>
            </a:r>
            <a:r>
              <a:rPr lang="en-GB" sz="1200" dirty="0" err="1"/>
              <a:t>nilai</a:t>
            </a:r>
            <a:r>
              <a:rPr lang="en-GB" sz="1200" dirty="0"/>
              <a:t> </a:t>
            </a:r>
            <a:r>
              <a:rPr lang="en-GB" sz="1200" dirty="0" err="1"/>
              <a:t>ukuran</a:t>
            </a:r>
            <a:r>
              <a:rPr lang="en-GB" sz="1200" dirty="0"/>
              <a:t> </a:t>
            </a:r>
            <a:r>
              <a:rPr lang="en-GB" sz="1200" dirty="0" err="1"/>
              <a:t>pemusatan</a:t>
            </a:r>
            <a:r>
              <a:rPr lang="en-GB" sz="1200" dirty="0"/>
              <a:t> </a:t>
            </a:r>
            <a:r>
              <a:rPr lang="en-GB" sz="1200" dirty="0" err="1"/>
              <a:t>bahwa</a:t>
            </a:r>
            <a:r>
              <a:rPr lang="en-GB" sz="1200" dirty="0"/>
              <a:t> ( mean &gt; median &gt; modus) yang </a:t>
            </a:r>
            <a:r>
              <a:rPr lang="en-GB" sz="1200" dirty="0" err="1"/>
              <a:t>berarti</a:t>
            </a:r>
            <a:r>
              <a:rPr lang="en-GB" sz="1200" dirty="0"/>
              <a:t> Age </a:t>
            </a:r>
            <a:r>
              <a:rPr lang="en-GB" sz="1200" dirty="0" err="1"/>
              <a:t>memiliki</a:t>
            </a:r>
            <a:r>
              <a:rPr lang="en-GB" sz="1200" dirty="0"/>
              <a:t> </a:t>
            </a:r>
            <a:r>
              <a:rPr lang="en-GB" sz="1200" dirty="0" err="1"/>
              <a:t>distribusi</a:t>
            </a:r>
            <a:r>
              <a:rPr lang="en-GB" sz="1200" dirty="0"/>
              <a:t> </a:t>
            </a:r>
            <a:r>
              <a:rPr lang="en-GB" sz="1200" dirty="0" err="1"/>
              <a:t>positif</a:t>
            </a:r>
            <a:r>
              <a:rPr lang="en-GB" sz="1200" dirty="0"/>
              <a:t> </a:t>
            </a:r>
            <a:r>
              <a:rPr lang="en-GB" sz="1200" dirty="0" err="1"/>
              <a:t>atau</a:t>
            </a:r>
            <a:r>
              <a:rPr lang="en-GB" sz="1200" dirty="0"/>
              <a:t> </a:t>
            </a:r>
            <a:r>
              <a:rPr lang="en-GB" sz="1200" dirty="0" err="1"/>
              <a:t>dari</a:t>
            </a:r>
            <a:r>
              <a:rPr lang="en-GB" sz="1200" dirty="0"/>
              <a:t> </a:t>
            </a:r>
            <a:r>
              <a:rPr lang="en-GB" sz="1200" dirty="0" err="1"/>
              <a:t>visualisasi</a:t>
            </a:r>
            <a:r>
              <a:rPr lang="en-GB" sz="1200" dirty="0"/>
              <a:t> box plot </a:t>
            </a:r>
            <a:r>
              <a:rPr lang="en-GB" sz="1200" dirty="0" err="1"/>
              <a:t>bahwa</a:t>
            </a:r>
            <a:r>
              <a:rPr lang="en-GB" sz="1200" dirty="0"/>
              <a:t> </a:t>
            </a:r>
            <a:r>
              <a:rPr lang="en-GB" sz="1200" dirty="0" err="1"/>
              <a:t>nilai</a:t>
            </a:r>
            <a:r>
              <a:rPr lang="en-GB" sz="1200" dirty="0"/>
              <a:t> </a:t>
            </a:r>
            <a:r>
              <a:rPr lang="en-GB" sz="1200" dirty="0" err="1"/>
              <a:t>dari</a:t>
            </a:r>
            <a:r>
              <a:rPr lang="en-GB" sz="1200" dirty="0"/>
              <a:t> age </a:t>
            </a:r>
            <a:r>
              <a:rPr lang="en-GB" sz="1200" dirty="0" err="1"/>
              <a:t>bagus</a:t>
            </a:r>
            <a:r>
              <a:rPr lang="en-GB" sz="1200" dirty="0"/>
              <a:t> </a:t>
            </a:r>
            <a:r>
              <a:rPr lang="en-GB" sz="1200" dirty="0" err="1"/>
              <a:t>tanpa</a:t>
            </a:r>
            <a:r>
              <a:rPr lang="en-GB" sz="1200" dirty="0"/>
              <a:t> outlier dan </a:t>
            </a:r>
            <a:r>
              <a:rPr lang="en-GB" sz="1200" dirty="0" err="1"/>
              <a:t>dapat</a:t>
            </a:r>
            <a:r>
              <a:rPr lang="en-GB" sz="1200" dirty="0"/>
              <a:t> </a:t>
            </a:r>
            <a:r>
              <a:rPr lang="en-GB" sz="1200" dirty="0" err="1"/>
              <a:t>dilihat</a:t>
            </a:r>
            <a:r>
              <a:rPr lang="en-GB" sz="1200" dirty="0"/>
              <a:t> pada histogram </a:t>
            </a:r>
            <a:r>
              <a:rPr lang="en-GB" sz="1200" dirty="0" err="1"/>
              <a:t>bahwa</a:t>
            </a:r>
            <a:r>
              <a:rPr lang="en-GB" sz="1200" dirty="0"/>
              <a:t> Age </a:t>
            </a:r>
            <a:r>
              <a:rPr lang="en-GB" sz="1200" dirty="0" err="1"/>
              <a:t>berdistribusi</a:t>
            </a:r>
            <a:r>
              <a:rPr lang="en-GB" sz="1200" dirty="0"/>
              <a:t> </a:t>
            </a:r>
            <a:r>
              <a:rPr lang="en-GB" sz="1200" dirty="0" err="1"/>
              <a:t>positif</a:t>
            </a:r>
            <a:r>
              <a:rPr lang="en-GB" sz="1200" dirty="0"/>
              <a:t>, </a:t>
            </a:r>
            <a:r>
              <a:rPr lang="en-GB" sz="1200" dirty="0" err="1"/>
              <a:t>untuk</a:t>
            </a:r>
            <a:r>
              <a:rPr lang="en-GB" sz="1200" dirty="0"/>
              <a:t> Daily Time Spent on Site dan Daily Internet Usage </a:t>
            </a:r>
            <a:r>
              <a:rPr lang="en-GB" sz="1200" dirty="0" err="1"/>
              <a:t>memiliki</a:t>
            </a:r>
            <a:r>
              <a:rPr lang="en-GB" sz="1200" dirty="0"/>
              <a:t> </a:t>
            </a:r>
            <a:r>
              <a:rPr lang="en-GB" sz="1200" dirty="0" err="1"/>
              <a:t>nilai</a:t>
            </a:r>
            <a:r>
              <a:rPr lang="en-GB" sz="1200" dirty="0"/>
              <a:t> yang naik </a:t>
            </a:r>
            <a:r>
              <a:rPr lang="en-GB" sz="1200" dirty="0" err="1"/>
              <a:t>turun</a:t>
            </a:r>
            <a:r>
              <a:rPr lang="en-GB" sz="1200" dirty="0"/>
              <a:t> </a:t>
            </a:r>
            <a:r>
              <a:rPr lang="en-GB" sz="1200" dirty="0" err="1"/>
              <a:t>tetapi</a:t>
            </a:r>
            <a:r>
              <a:rPr lang="en-GB" sz="1200" dirty="0"/>
              <a:t> pada box plot </a:t>
            </a:r>
            <a:r>
              <a:rPr lang="en-GB" sz="1200" dirty="0" err="1"/>
              <a:t>terlihat</a:t>
            </a:r>
            <a:r>
              <a:rPr lang="en-GB" sz="1200" dirty="0"/>
              <a:t> </a:t>
            </a:r>
            <a:r>
              <a:rPr lang="en-GB" sz="1200" dirty="0" err="1"/>
              <a:t>bahwa</a:t>
            </a:r>
            <a:r>
              <a:rPr lang="en-GB" sz="1200" dirty="0"/>
              <a:t> data yang </a:t>
            </a:r>
            <a:r>
              <a:rPr lang="en-GB" sz="1200" dirty="0" err="1"/>
              <a:t>dimiliki</a:t>
            </a:r>
            <a:r>
              <a:rPr lang="en-GB" sz="1200" dirty="0"/>
              <a:t> </a:t>
            </a:r>
            <a:r>
              <a:rPr lang="en-GB" sz="1200" dirty="0" err="1"/>
              <a:t>bagus</a:t>
            </a:r>
            <a:r>
              <a:rPr lang="en-GB" sz="1200" dirty="0"/>
              <a:t> </a:t>
            </a:r>
            <a:r>
              <a:rPr lang="en-GB" sz="1200" dirty="0" err="1"/>
              <a:t>tidak</a:t>
            </a:r>
            <a:r>
              <a:rPr lang="en-GB" sz="1200" dirty="0"/>
              <a:t> </a:t>
            </a:r>
            <a:r>
              <a:rPr lang="en-GB" sz="1200" dirty="0" err="1"/>
              <a:t>memiliki</a:t>
            </a:r>
            <a:r>
              <a:rPr lang="en-GB" sz="1200" dirty="0"/>
              <a:t> outlier dan </a:t>
            </a:r>
            <a:r>
              <a:rPr lang="en-GB" sz="1200" dirty="0" err="1"/>
              <a:t>distribusinya</a:t>
            </a:r>
            <a:r>
              <a:rPr lang="en-GB" sz="1200" dirty="0"/>
              <a:t> </a:t>
            </a:r>
            <a:r>
              <a:rPr lang="en-GB" sz="1200" dirty="0" err="1"/>
              <a:t>bersifat</a:t>
            </a:r>
            <a:r>
              <a:rPr lang="en-GB" sz="1200" dirty="0"/>
              <a:t> naik </a:t>
            </a:r>
            <a:r>
              <a:rPr lang="en-GB" sz="1200" dirty="0" err="1"/>
              <a:t>turun</a:t>
            </a:r>
            <a:r>
              <a:rPr lang="en-GB" sz="1200" dirty="0"/>
              <a:t> </a:t>
            </a:r>
            <a:r>
              <a:rPr lang="en-GB" sz="1200" dirty="0" err="1"/>
              <a:t>yaitu</a:t>
            </a:r>
            <a:r>
              <a:rPr lang="en-GB" sz="1200" dirty="0"/>
              <a:t> multinominal,</a:t>
            </a:r>
          </a:p>
          <a:p>
            <a:pPr algn="just"/>
            <a:r>
              <a:rPr lang="en-GB" sz="1200" dirty="0" err="1"/>
              <a:t>Rekomendasi</a:t>
            </a:r>
            <a:r>
              <a:rPr lang="en-GB" sz="1200" dirty="0"/>
              <a:t> </a:t>
            </a:r>
            <a:r>
              <a:rPr lang="en-GB" sz="1200" dirty="0" err="1"/>
              <a:t>pemrosesan</a:t>
            </a:r>
            <a:r>
              <a:rPr lang="en-GB" sz="1200" dirty="0"/>
              <a:t> data </a:t>
            </a:r>
            <a:r>
              <a:rPr lang="en-GB" sz="1200" dirty="0" err="1"/>
              <a:t>untuk</a:t>
            </a:r>
            <a:r>
              <a:rPr lang="en-GB" sz="1200" dirty="0"/>
              <a:t> feature </a:t>
            </a:r>
            <a:r>
              <a:rPr lang="en-GB" sz="1200" dirty="0" err="1"/>
              <a:t>ini</a:t>
            </a:r>
            <a:r>
              <a:rPr lang="en-GB" sz="1200" dirty="0"/>
              <a:t> </a:t>
            </a:r>
            <a:r>
              <a:rPr lang="en-GB" sz="1200" dirty="0" err="1"/>
              <a:t>yaitu</a:t>
            </a:r>
            <a:r>
              <a:rPr lang="en-GB" sz="1200" dirty="0"/>
              <a:t>:</a:t>
            </a:r>
          </a:p>
          <a:p>
            <a:pPr algn="just"/>
            <a:r>
              <a:rPr lang="en-GB" sz="1200" dirty="0"/>
              <a:t>* Age : Log transformation</a:t>
            </a:r>
          </a:p>
          <a:p>
            <a:pPr algn="just"/>
            <a:r>
              <a:rPr lang="en-GB" sz="1200" dirty="0"/>
              <a:t>* Daily Time Spent on Site dan Daily Internet Usage : </a:t>
            </a:r>
            <a:r>
              <a:rPr lang="en-GB" sz="1200" dirty="0" err="1"/>
              <a:t>Normalisasi</a:t>
            </a:r>
            <a:endParaRPr lang="en-GB" sz="1200" dirty="0"/>
          </a:p>
        </p:txBody>
      </p:sp>
    </p:spTree>
    <p:extLst>
      <p:ext uri="{BB962C8B-B14F-4D97-AF65-F5344CB8AC3E}">
        <p14:creationId xmlns:p14="http://schemas.microsoft.com/office/powerpoint/2010/main" val="4198604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3192686" y="4660780"/>
            <a:ext cx="5951314" cy="52319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p>
          <a:p>
            <a:pPr marL="0" lvl="0" indent="0" algn="r" rtl="0">
              <a:lnSpc>
                <a:spcPct val="100000"/>
              </a:lnSpc>
              <a:spcBef>
                <a:spcPts val="0"/>
              </a:spcBef>
              <a:spcAft>
                <a:spcPts val="0"/>
              </a:spcAft>
              <a:buNone/>
            </a:pPr>
            <a:r>
              <a:rPr lang="en-GB" sz="1100" dirty="0">
                <a:solidFill>
                  <a:srgbClr val="000000"/>
                </a:solidFill>
              </a:rPr>
              <a:t>https://drive.google.com/file/d/1SkaC9CiFfP43kMCzFDrfPQ-ds7VlAPAQ/view?usp=sharing</a:t>
            </a:r>
            <a:endParaRPr sz="1100" dirty="0">
              <a:solidFill>
                <a:srgbClr val="000000"/>
              </a:solidFill>
            </a:endParaRPr>
          </a:p>
        </p:txBody>
      </p:sp>
      <p:sp>
        <p:nvSpPr>
          <p:cNvPr id="8" name="TextBox 7">
            <a:extLst>
              <a:ext uri="{FF2B5EF4-FFF2-40B4-BE49-F238E27FC236}">
                <a16:creationId xmlns:a16="http://schemas.microsoft.com/office/drawing/2014/main" id="{68CE3637-608F-66A0-5E0B-19A40B994CE5}"/>
              </a:ext>
            </a:extLst>
          </p:cNvPr>
          <p:cNvSpPr txBox="1"/>
          <p:nvPr/>
        </p:nvSpPr>
        <p:spPr>
          <a:xfrm>
            <a:off x="0" y="560525"/>
            <a:ext cx="4572000" cy="369332"/>
          </a:xfrm>
          <a:prstGeom prst="rect">
            <a:avLst/>
          </a:prstGeom>
          <a:noFill/>
        </p:spPr>
        <p:txBody>
          <a:bodyPr wrap="square">
            <a:spAutoFit/>
          </a:bodyPr>
          <a:lstStyle/>
          <a:p>
            <a:r>
              <a:rPr lang="en" sz="1800" b="1" i="1" dirty="0">
                <a:solidFill>
                  <a:schemeClr val="dk1"/>
                </a:solidFill>
              </a:rPr>
              <a:t>Univariate analysis (Kategorik)</a:t>
            </a:r>
            <a:endParaRPr lang="en-GB" sz="1800" dirty="0"/>
          </a:p>
        </p:txBody>
      </p:sp>
      <p:pic>
        <p:nvPicPr>
          <p:cNvPr id="3" name="Picture 2">
            <a:extLst>
              <a:ext uri="{FF2B5EF4-FFF2-40B4-BE49-F238E27FC236}">
                <a16:creationId xmlns:a16="http://schemas.microsoft.com/office/drawing/2014/main" id="{B7DDA478-865B-4A96-1842-DBA3B72EAB95}"/>
              </a:ext>
            </a:extLst>
          </p:cNvPr>
          <p:cNvPicPr>
            <a:picLocks noChangeAspect="1"/>
          </p:cNvPicPr>
          <p:nvPr/>
        </p:nvPicPr>
        <p:blipFill>
          <a:blip r:embed="rId3"/>
          <a:stretch>
            <a:fillRect/>
          </a:stretch>
        </p:blipFill>
        <p:spPr>
          <a:xfrm>
            <a:off x="195393" y="2753366"/>
            <a:ext cx="2790825" cy="670031"/>
          </a:xfrm>
          <a:prstGeom prst="rect">
            <a:avLst/>
          </a:prstGeom>
        </p:spPr>
      </p:pic>
      <p:pic>
        <p:nvPicPr>
          <p:cNvPr id="6" name="Picture 5">
            <a:extLst>
              <a:ext uri="{FF2B5EF4-FFF2-40B4-BE49-F238E27FC236}">
                <a16:creationId xmlns:a16="http://schemas.microsoft.com/office/drawing/2014/main" id="{DB3CA3C1-F9A4-7ABF-AA33-8D3744BCBA39}"/>
              </a:ext>
            </a:extLst>
          </p:cNvPr>
          <p:cNvPicPr>
            <a:picLocks noChangeAspect="1"/>
          </p:cNvPicPr>
          <p:nvPr/>
        </p:nvPicPr>
        <p:blipFill>
          <a:blip r:embed="rId4"/>
          <a:stretch>
            <a:fillRect/>
          </a:stretch>
        </p:blipFill>
        <p:spPr>
          <a:xfrm>
            <a:off x="195393" y="4316275"/>
            <a:ext cx="2790825" cy="533400"/>
          </a:xfrm>
          <a:prstGeom prst="rect">
            <a:avLst/>
          </a:prstGeom>
        </p:spPr>
      </p:pic>
      <p:sp>
        <p:nvSpPr>
          <p:cNvPr id="15" name="TextBox 14">
            <a:extLst>
              <a:ext uri="{FF2B5EF4-FFF2-40B4-BE49-F238E27FC236}">
                <a16:creationId xmlns:a16="http://schemas.microsoft.com/office/drawing/2014/main" id="{629B8D72-58F8-5972-6659-F06E3A1BFD26}"/>
              </a:ext>
            </a:extLst>
          </p:cNvPr>
          <p:cNvSpPr txBox="1"/>
          <p:nvPr/>
        </p:nvSpPr>
        <p:spPr>
          <a:xfrm>
            <a:off x="85170" y="1031013"/>
            <a:ext cx="8973659" cy="954107"/>
          </a:xfrm>
          <a:prstGeom prst="rect">
            <a:avLst/>
          </a:prstGeom>
          <a:noFill/>
        </p:spPr>
        <p:txBody>
          <a:bodyPr wrap="square">
            <a:spAutoFit/>
          </a:bodyPr>
          <a:lstStyle/>
          <a:p>
            <a:pPr marL="285750" indent="-285750" algn="just">
              <a:buFont typeface="Arial" panose="020B0604020202020204" pitchFamily="34" charset="0"/>
              <a:buChar char="•"/>
            </a:pPr>
            <a:r>
              <a:rPr lang="en-GB" dirty="0" err="1"/>
              <a:t>Untuk</a:t>
            </a:r>
            <a:r>
              <a:rPr lang="en-GB" dirty="0"/>
              <a:t> feature </a:t>
            </a:r>
            <a:r>
              <a:rPr lang="en-GB" dirty="0" err="1"/>
              <a:t>kategorikal</a:t>
            </a:r>
            <a:r>
              <a:rPr lang="en-GB" dirty="0"/>
              <a:t> yang </a:t>
            </a:r>
            <a:r>
              <a:rPr lang="en-GB" dirty="0" err="1"/>
              <a:t>akan</a:t>
            </a:r>
            <a:r>
              <a:rPr lang="en-GB" dirty="0"/>
              <a:t> </a:t>
            </a:r>
            <a:r>
              <a:rPr lang="en-GB" dirty="0" err="1"/>
              <a:t>digunakan</a:t>
            </a:r>
            <a:r>
              <a:rPr lang="en-GB" dirty="0"/>
              <a:t> pada project </a:t>
            </a:r>
            <a:r>
              <a:rPr lang="en-GB" dirty="0" err="1"/>
              <a:t>ini</a:t>
            </a:r>
            <a:r>
              <a:rPr lang="en-GB" dirty="0"/>
              <a:t> </a:t>
            </a:r>
            <a:r>
              <a:rPr lang="en-GB" dirty="0" err="1"/>
              <a:t>yaitu</a:t>
            </a:r>
            <a:r>
              <a:rPr lang="en-GB" dirty="0"/>
              <a:t> Click on Ad </a:t>
            </a:r>
            <a:r>
              <a:rPr lang="en-GB" dirty="0" err="1"/>
              <a:t>dimana</a:t>
            </a:r>
            <a:r>
              <a:rPr lang="en-GB" dirty="0"/>
              <a:t> </a:t>
            </a:r>
            <a:r>
              <a:rPr lang="en-GB" dirty="0" err="1"/>
              <a:t>ini</a:t>
            </a:r>
            <a:r>
              <a:rPr lang="en-GB" dirty="0"/>
              <a:t> </a:t>
            </a:r>
            <a:r>
              <a:rPr lang="en-GB" dirty="0" err="1"/>
              <a:t>menentukan</a:t>
            </a:r>
            <a:r>
              <a:rPr lang="en-GB" dirty="0"/>
              <a:t> </a:t>
            </a:r>
            <a:r>
              <a:rPr lang="en-GB" dirty="0" err="1"/>
              <a:t>apakah</a:t>
            </a:r>
            <a:r>
              <a:rPr lang="en-GB" dirty="0"/>
              <a:t> </a:t>
            </a:r>
            <a:r>
              <a:rPr lang="en-GB" dirty="0" err="1"/>
              <a:t>iklan</a:t>
            </a:r>
            <a:r>
              <a:rPr lang="en-GB" dirty="0"/>
              <a:t> yang </a:t>
            </a:r>
            <a:r>
              <a:rPr lang="en-GB" dirty="0" err="1"/>
              <a:t>ada</a:t>
            </a:r>
            <a:r>
              <a:rPr lang="en-GB" dirty="0"/>
              <a:t> di website di </a:t>
            </a:r>
            <a:r>
              <a:rPr lang="en-GB" dirty="0" err="1"/>
              <a:t>klik</a:t>
            </a:r>
            <a:r>
              <a:rPr lang="en-GB" dirty="0"/>
              <a:t> </a:t>
            </a:r>
            <a:r>
              <a:rPr lang="en-GB" dirty="0" err="1"/>
              <a:t>atau</a:t>
            </a:r>
            <a:r>
              <a:rPr lang="en-GB" dirty="0"/>
              <a:t> </a:t>
            </a:r>
            <a:r>
              <a:rPr lang="en-GB" dirty="0" err="1"/>
              <a:t>tidak</a:t>
            </a:r>
            <a:r>
              <a:rPr lang="en-GB" dirty="0"/>
              <a:t>, </a:t>
            </a:r>
            <a:r>
              <a:rPr lang="en-GB" dirty="0" err="1"/>
              <a:t>dari</a:t>
            </a:r>
            <a:r>
              <a:rPr lang="en-GB" dirty="0"/>
              <a:t> plot </a:t>
            </a:r>
            <a:r>
              <a:rPr lang="en-GB" dirty="0" err="1"/>
              <a:t>terlihat</a:t>
            </a:r>
            <a:r>
              <a:rPr lang="en-GB" dirty="0"/>
              <a:t> </a:t>
            </a:r>
            <a:r>
              <a:rPr lang="en-GB" dirty="0" err="1"/>
              <a:t>bahwa</a:t>
            </a:r>
            <a:r>
              <a:rPr lang="en-GB" dirty="0"/>
              <a:t> </a:t>
            </a:r>
            <a:r>
              <a:rPr lang="en-GB" dirty="0" err="1"/>
              <a:t>nilai</a:t>
            </a:r>
            <a:r>
              <a:rPr lang="en-GB" dirty="0"/>
              <a:t> </a:t>
            </a:r>
            <a:r>
              <a:rPr lang="en-GB" dirty="0" err="1"/>
              <a:t>dari</a:t>
            </a:r>
            <a:r>
              <a:rPr lang="en-GB" dirty="0"/>
              <a:t> yes dan no </a:t>
            </a:r>
            <a:r>
              <a:rPr lang="en-GB" dirty="0" err="1"/>
              <a:t>sama</a:t>
            </a:r>
            <a:r>
              <a:rPr lang="en-GB" dirty="0"/>
              <a:t> 500</a:t>
            </a:r>
          </a:p>
          <a:p>
            <a:pPr marL="285750" indent="-285750" algn="just">
              <a:buFont typeface="Arial" panose="020B0604020202020204" pitchFamily="34" charset="0"/>
              <a:buChar char="•"/>
            </a:pPr>
            <a:r>
              <a:rPr lang="en-GB" dirty="0" err="1"/>
              <a:t>Untuk</a:t>
            </a:r>
            <a:r>
              <a:rPr lang="en-GB" dirty="0"/>
              <a:t> timestamp yang </a:t>
            </a:r>
            <a:r>
              <a:rPr lang="en-GB" dirty="0" err="1"/>
              <a:t>menunjukkan</a:t>
            </a:r>
            <a:r>
              <a:rPr lang="en-GB" dirty="0"/>
              <a:t> </a:t>
            </a:r>
            <a:r>
              <a:rPr lang="en-GB" dirty="0" err="1"/>
              <a:t>kapan</a:t>
            </a:r>
            <a:r>
              <a:rPr lang="en-GB" dirty="0"/>
              <a:t> website </a:t>
            </a:r>
            <a:r>
              <a:rPr lang="en-GB" dirty="0" err="1"/>
              <a:t>dikunjungi</a:t>
            </a:r>
            <a:r>
              <a:rPr lang="en-GB" dirty="0"/>
              <a:t> yang data </a:t>
            </a:r>
            <a:r>
              <a:rPr lang="en-GB" dirty="0" err="1"/>
              <a:t>diambil</a:t>
            </a:r>
            <a:r>
              <a:rPr lang="en-GB" dirty="0"/>
              <a:t> </a:t>
            </a:r>
            <a:r>
              <a:rPr lang="en-GB" dirty="0" err="1"/>
              <a:t>dari</a:t>
            </a:r>
            <a:r>
              <a:rPr lang="en-GB" dirty="0"/>
              <a:t> 1/1/2016 </a:t>
            </a:r>
            <a:r>
              <a:rPr lang="en-GB" dirty="0" err="1"/>
              <a:t>hingga</a:t>
            </a:r>
            <a:r>
              <a:rPr lang="en-GB" dirty="0"/>
              <a:t> 7/9/2016</a:t>
            </a:r>
          </a:p>
        </p:txBody>
      </p:sp>
      <p:sp>
        <p:nvSpPr>
          <p:cNvPr id="17" name="TextBox 16">
            <a:extLst>
              <a:ext uri="{FF2B5EF4-FFF2-40B4-BE49-F238E27FC236}">
                <a16:creationId xmlns:a16="http://schemas.microsoft.com/office/drawing/2014/main" id="{E657AC48-2F45-90FF-1554-D48CA68F69BF}"/>
              </a:ext>
            </a:extLst>
          </p:cNvPr>
          <p:cNvSpPr txBox="1"/>
          <p:nvPr/>
        </p:nvSpPr>
        <p:spPr>
          <a:xfrm>
            <a:off x="85170" y="3768227"/>
            <a:ext cx="3475972" cy="523220"/>
          </a:xfrm>
          <a:prstGeom prst="rect">
            <a:avLst/>
          </a:prstGeom>
          <a:noFill/>
        </p:spPr>
        <p:txBody>
          <a:bodyPr wrap="square">
            <a:spAutoFit/>
          </a:bodyPr>
          <a:lstStyle/>
          <a:p>
            <a:r>
              <a:rPr lang="en-GB" dirty="0"/>
              <a:t>Data Timestamp </a:t>
            </a:r>
            <a:r>
              <a:rPr lang="en-GB" dirty="0" err="1"/>
              <a:t>berisi</a:t>
            </a:r>
            <a:r>
              <a:rPr lang="en-GB" dirty="0"/>
              <a:t> data </a:t>
            </a:r>
            <a:r>
              <a:rPr lang="en-GB" dirty="0" err="1"/>
              <a:t>dari</a:t>
            </a:r>
            <a:r>
              <a:rPr lang="en-GB" dirty="0"/>
              <a:t> </a:t>
            </a:r>
            <a:r>
              <a:rPr lang="en-GB" dirty="0" err="1"/>
              <a:t>Januari</a:t>
            </a:r>
            <a:r>
              <a:rPr lang="en-GB" dirty="0"/>
              <a:t> </a:t>
            </a:r>
            <a:r>
              <a:rPr lang="en-GB" dirty="0" err="1"/>
              <a:t>hingga</a:t>
            </a:r>
            <a:r>
              <a:rPr lang="en-GB" dirty="0"/>
              <a:t> </a:t>
            </a:r>
            <a:r>
              <a:rPr lang="en-GB" dirty="0" err="1"/>
              <a:t>Juli</a:t>
            </a:r>
            <a:r>
              <a:rPr lang="en-GB" dirty="0"/>
              <a:t> 2016</a:t>
            </a:r>
          </a:p>
        </p:txBody>
      </p:sp>
      <p:sp>
        <p:nvSpPr>
          <p:cNvPr id="20" name="TextBox 19">
            <a:extLst>
              <a:ext uri="{FF2B5EF4-FFF2-40B4-BE49-F238E27FC236}">
                <a16:creationId xmlns:a16="http://schemas.microsoft.com/office/drawing/2014/main" id="{77B53FA7-2831-781E-3B17-6FBE6B0D8675}"/>
              </a:ext>
            </a:extLst>
          </p:cNvPr>
          <p:cNvSpPr txBox="1"/>
          <p:nvPr/>
        </p:nvSpPr>
        <p:spPr>
          <a:xfrm>
            <a:off x="195393" y="2179017"/>
            <a:ext cx="3650097" cy="523220"/>
          </a:xfrm>
          <a:prstGeom prst="rect">
            <a:avLst/>
          </a:prstGeom>
          <a:noFill/>
        </p:spPr>
        <p:txBody>
          <a:bodyPr wrap="square">
            <a:spAutoFit/>
          </a:bodyPr>
          <a:lstStyle/>
          <a:p>
            <a:r>
              <a:rPr lang="en-GB" dirty="0"/>
              <a:t>Nilai feature Click Ad </a:t>
            </a:r>
            <a:r>
              <a:rPr lang="en-GB" dirty="0" err="1"/>
              <a:t>berisi</a:t>
            </a:r>
            <a:r>
              <a:rPr lang="en-GB" dirty="0"/>
              <a:t> yes dan no </a:t>
            </a:r>
            <a:r>
              <a:rPr lang="en-GB" dirty="0" err="1"/>
              <a:t>sama</a:t>
            </a:r>
            <a:r>
              <a:rPr lang="en-GB" dirty="0"/>
              <a:t> 500</a:t>
            </a:r>
          </a:p>
        </p:txBody>
      </p:sp>
      <p:pic>
        <p:nvPicPr>
          <p:cNvPr id="13" name="Picture 12">
            <a:extLst>
              <a:ext uri="{FF2B5EF4-FFF2-40B4-BE49-F238E27FC236}">
                <a16:creationId xmlns:a16="http://schemas.microsoft.com/office/drawing/2014/main" id="{737BD73A-4414-0A2C-8BB5-FB6EC3B4B05F}"/>
              </a:ext>
            </a:extLst>
          </p:cNvPr>
          <p:cNvPicPr>
            <a:picLocks noChangeAspect="1"/>
          </p:cNvPicPr>
          <p:nvPr/>
        </p:nvPicPr>
        <p:blipFill>
          <a:blip r:embed="rId5"/>
          <a:stretch>
            <a:fillRect/>
          </a:stretch>
        </p:blipFill>
        <p:spPr>
          <a:xfrm>
            <a:off x="3749032" y="1985120"/>
            <a:ext cx="3475972" cy="2159438"/>
          </a:xfrm>
          <a:prstGeom prst="rect">
            <a:avLst/>
          </a:prstGeom>
        </p:spPr>
      </p:pic>
    </p:spTree>
    <p:extLst>
      <p:ext uri="{BB962C8B-B14F-4D97-AF65-F5344CB8AC3E}">
        <p14:creationId xmlns:p14="http://schemas.microsoft.com/office/powerpoint/2010/main" val="1858605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3192686" y="4660780"/>
            <a:ext cx="5951314" cy="52319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p>
          <a:p>
            <a:pPr marL="0" lvl="0" indent="0" algn="r" rtl="0">
              <a:lnSpc>
                <a:spcPct val="100000"/>
              </a:lnSpc>
              <a:spcBef>
                <a:spcPts val="0"/>
              </a:spcBef>
              <a:spcAft>
                <a:spcPts val="0"/>
              </a:spcAft>
              <a:buNone/>
            </a:pPr>
            <a:r>
              <a:rPr lang="en-GB" sz="1100" dirty="0">
                <a:solidFill>
                  <a:srgbClr val="000000"/>
                </a:solidFill>
              </a:rPr>
              <a:t>https://drive.google.com/file/d/1SkaC9CiFfP43kMCzFDrfPQ-ds7VlAPAQ/view?usp=sharing</a:t>
            </a:r>
            <a:endParaRPr sz="1100" dirty="0">
              <a:solidFill>
                <a:srgbClr val="000000"/>
              </a:solidFill>
            </a:endParaRPr>
          </a:p>
        </p:txBody>
      </p:sp>
      <p:sp>
        <p:nvSpPr>
          <p:cNvPr id="11" name="TextBox 10">
            <a:extLst>
              <a:ext uri="{FF2B5EF4-FFF2-40B4-BE49-F238E27FC236}">
                <a16:creationId xmlns:a16="http://schemas.microsoft.com/office/drawing/2014/main" id="{4BAFC21C-8617-E178-0631-20C0F1D88360}"/>
              </a:ext>
            </a:extLst>
          </p:cNvPr>
          <p:cNvSpPr txBox="1"/>
          <p:nvPr/>
        </p:nvSpPr>
        <p:spPr>
          <a:xfrm>
            <a:off x="174333" y="930910"/>
            <a:ext cx="4572000" cy="307777"/>
          </a:xfrm>
          <a:prstGeom prst="rect">
            <a:avLst/>
          </a:prstGeom>
          <a:noFill/>
        </p:spPr>
        <p:txBody>
          <a:bodyPr wrap="square">
            <a:spAutoFit/>
          </a:bodyPr>
          <a:lstStyle/>
          <a:p>
            <a:r>
              <a:rPr lang="en" sz="1400" b="1" dirty="0">
                <a:solidFill>
                  <a:schemeClr val="dk1"/>
                </a:solidFill>
              </a:rPr>
              <a:t>korelasi heatmap</a:t>
            </a:r>
            <a:r>
              <a:rPr lang="en" sz="1400" dirty="0">
                <a:solidFill>
                  <a:schemeClr val="dk1"/>
                </a:solidFill>
              </a:rPr>
              <a:t> </a:t>
            </a:r>
            <a:endParaRPr lang="en-GB" dirty="0"/>
          </a:p>
        </p:txBody>
      </p:sp>
      <p:sp>
        <p:nvSpPr>
          <p:cNvPr id="15" name="TextBox 14">
            <a:extLst>
              <a:ext uri="{FF2B5EF4-FFF2-40B4-BE49-F238E27FC236}">
                <a16:creationId xmlns:a16="http://schemas.microsoft.com/office/drawing/2014/main" id="{CE612D49-3642-9127-A128-52DEFCE4C4CC}"/>
              </a:ext>
            </a:extLst>
          </p:cNvPr>
          <p:cNvSpPr txBox="1"/>
          <p:nvPr/>
        </p:nvSpPr>
        <p:spPr>
          <a:xfrm>
            <a:off x="0" y="530212"/>
            <a:ext cx="4572000" cy="369332"/>
          </a:xfrm>
          <a:prstGeom prst="rect">
            <a:avLst/>
          </a:prstGeom>
          <a:noFill/>
        </p:spPr>
        <p:txBody>
          <a:bodyPr wrap="square">
            <a:spAutoFit/>
          </a:bodyPr>
          <a:lstStyle/>
          <a:p>
            <a:r>
              <a:rPr lang="en" sz="1800" b="1" i="1" dirty="0">
                <a:solidFill>
                  <a:schemeClr val="dk1"/>
                </a:solidFill>
              </a:rPr>
              <a:t>Bivariate analysis</a:t>
            </a:r>
            <a:endParaRPr lang="en-GB" sz="1800" dirty="0"/>
          </a:p>
        </p:txBody>
      </p:sp>
      <p:pic>
        <p:nvPicPr>
          <p:cNvPr id="4" name="Picture 3">
            <a:extLst>
              <a:ext uri="{FF2B5EF4-FFF2-40B4-BE49-F238E27FC236}">
                <a16:creationId xmlns:a16="http://schemas.microsoft.com/office/drawing/2014/main" id="{D15A577C-FF3E-B702-AA1F-BF6E25893138}"/>
              </a:ext>
            </a:extLst>
          </p:cNvPr>
          <p:cNvPicPr>
            <a:picLocks noChangeAspect="1"/>
          </p:cNvPicPr>
          <p:nvPr/>
        </p:nvPicPr>
        <p:blipFill>
          <a:blip r:embed="rId3"/>
          <a:stretch>
            <a:fillRect/>
          </a:stretch>
        </p:blipFill>
        <p:spPr>
          <a:xfrm>
            <a:off x="174333" y="1257006"/>
            <a:ext cx="3320427" cy="3228739"/>
          </a:xfrm>
          <a:prstGeom prst="rect">
            <a:avLst/>
          </a:prstGeom>
        </p:spPr>
      </p:pic>
      <p:sp>
        <p:nvSpPr>
          <p:cNvPr id="12" name="TextBox 11">
            <a:extLst>
              <a:ext uri="{FF2B5EF4-FFF2-40B4-BE49-F238E27FC236}">
                <a16:creationId xmlns:a16="http://schemas.microsoft.com/office/drawing/2014/main" id="{629BA3E9-365E-1611-8677-9C6A61DE555E}"/>
              </a:ext>
            </a:extLst>
          </p:cNvPr>
          <p:cNvSpPr txBox="1"/>
          <p:nvPr/>
        </p:nvSpPr>
        <p:spPr>
          <a:xfrm>
            <a:off x="3494760" y="1206758"/>
            <a:ext cx="5355908" cy="954107"/>
          </a:xfrm>
          <a:prstGeom prst="rect">
            <a:avLst/>
          </a:prstGeom>
          <a:noFill/>
        </p:spPr>
        <p:txBody>
          <a:bodyPr wrap="square">
            <a:spAutoFit/>
          </a:bodyPr>
          <a:lstStyle/>
          <a:p>
            <a:pPr algn="just"/>
            <a:r>
              <a:rPr lang="en-GB" dirty="0" err="1"/>
              <a:t>Dapat</a:t>
            </a:r>
            <a:r>
              <a:rPr lang="en-GB" dirty="0"/>
              <a:t> </a:t>
            </a:r>
            <a:r>
              <a:rPr lang="en-GB" dirty="0" err="1"/>
              <a:t>dilihat</a:t>
            </a:r>
            <a:r>
              <a:rPr lang="en-GB" dirty="0"/>
              <a:t> </a:t>
            </a:r>
            <a:r>
              <a:rPr lang="en-GB" dirty="0" err="1"/>
              <a:t>bahwa</a:t>
            </a:r>
            <a:r>
              <a:rPr lang="en-GB" dirty="0"/>
              <a:t> </a:t>
            </a:r>
            <a:r>
              <a:rPr lang="en-GB" dirty="0" err="1"/>
              <a:t>hubungan</a:t>
            </a:r>
            <a:r>
              <a:rPr lang="en-GB" dirty="0"/>
              <a:t> </a:t>
            </a:r>
            <a:r>
              <a:rPr lang="en-GB" dirty="0" err="1"/>
              <a:t>corelasi</a:t>
            </a:r>
            <a:r>
              <a:rPr lang="en-GB" dirty="0"/>
              <a:t> </a:t>
            </a:r>
            <a:r>
              <a:rPr lang="en-GB" dirty="0" err="1"/>
              <a:t>untuk</a:t>
            </a:r>
            <a:r>
              <a:rPr lang="en-GB" dirty="0"/>
              <a:t> feature </a:t>
            </a:r>
            <a:r>
              <a:rPr lang="en-GB" dirty="0" err="1"/>
              <a:t>numerikal</a:t>
            </a:r>
            <a:r>
              <a:rPr lang="en-GB" dirty="0"/>
              <a:t> Daily Time Spent on Site dan Daily Internet Usage </a:t>
            </a:r>
            <a:r>
              <a:rPr lang="en-GB" dirty="0" err="1"/>
              <a:t>memiliki</a:t>
            </a:r>
            <a:r>
              <a:rPr lang="en-GB" dirty="0"/>
              <a:t> </a:t>
            </a:r>
            <a:r>
              <a:rPr lang="en-GB" dirty="0" err="1"/>
              <a:t>tingkat</a:t>
            </a:r>
            <a:r>
              <a:rPr lang="en-GB" dirty="0"/>
              <a:t> </a:t>
            </a:r>
            <a:r>
              <a:rPr lang="en-GB" dirty="0" err="1"/>
              <a:t>corelasi</a:t>
            </a:r>
            <a:r>
              <a:rPr lang="en-GB" dirty="0"/>
              <a:t> </a:t>
            </a:r>
            <a:r>
              <a:rPr lang="en-GB" dirty="0" err="1"/>
              <a:t>tertinggi</a:t>
            </a:r>
            <a:r>
              <a:rPr lang="en-GB" dirty="0"/>
              <a:t> </a:t>
            </a:r>
            <a:r>
              <a:rPr lang="en-GB" dirty="0" err="1"/>
              <a:t>yaitu</a:t>
            </a:r>
            <a:r>
              <a:rPr lang="en-GB" dirty="0"/>
              <a:t> 0.52 yang </a:t>
            </a:r>
            <a:r>
              <a:rPr lang="en-GB" dirty="0" err="1"/>
              <a:t>berarti</a:t>
            </a:r>
            <a:r>
              <a:rPr lang="en-GB" dirty="0"/>
              <a:t> </a:t>
            </a:r>
            <a:r>
              <a:rPr lang="en-GB" dirty="0" err="1"/>
              <a:t>kedua</a:t>
            </a:r>
            <a:r>
              <a:rPr lang="en-GB" dirty="0"/>
              <a:t> </a:t>
            </a:r>
            <a:r>
              <a:rPr lang="en-GB" dirty="0" err="1"/>
              <a:t>feture</a:t>
            </a:r>
            <a:r>
              <a:rPr lang="en-GB" dirty="0"/>
              <a:t> </a:t>
            </a:r>
            <a:r>
              <a:rPr lang="en-GB" dirty="0" err="1"/>
              <a:t>tersebut</a:t>
            </a:r>
            <a:r>
              <a:rPr lang="en-GB" dirty="0"/>
              <a:t> </a:t>
            </a:r>
            <a:r>
              <a:rPr lang="en-GB" dirty="0" err="1"/>
              <a:t>saling</a:t>
            </a:r>
            <a:r>
              <a:rPr lang="en-GB" dirty="0"/>
              <a:t> </a:t>
            </a:r>
            <a:r>
              <a:rPr lang="en-GB" dirty="0" err="1"/>
              <a:t>berhubungan</a:t>
            </a:r>
            <a:r>
              <a:rPr lang="en-GB" dirty="0"/>
              <a:t> </a:t>
            </a:r>
            <a:r>
              <a:rPr lang="en-GB" dirty="0" err="1"/>
              <a:t>kuat</a:t>
            </a:r>
            <a:endParaRPr lang="en-GB" dirty="0"/>
          </a:p>
        </p:txBody>
      </p:sp>
      <p:pic>
        <p:nvPicPr>
          <p:cNvPr id="7" name="Picture 6">
            <a:extLst>
              <a:ext uri="{FF2B5EF4-FFF2-40B4-BE49-F238E27FC236}">
                <a16:creationId xmlns:a16="http://schemas.microsoft.com/office/drawing/2014/main" id="{B509728F-E389-4E8B-B711-7A1277B8E5BC}"/>
              </a:ext>
            </a:extLst>
          </p:cNvPr>
          <p:cNvPicPr>
            <a:picLocks noChangeAspect="1"/>
          </p:cNvPicPr>
          <p:nvPr/>
        </p:nvPicPr>
        <p:blipFill>
          <a:blip r:embed="rId4"/>
          <a:stretch>
            <a:fillRect/>
          </a:stretch>
        </p:blipFill>
        <p:spPr>
          <a:xfrm>
            <a:off x="3579763" y="2433432"/>
            <a:ext cx="2333139" cy="2279361"/>
          </a:xfrm>
          <a:prstGeom prst="rect">
            <a:avLst/>
          </a:prstGeom>
        </p:spPr>
      </p:pic>
      <p:sp>
        <p:nvSpPr>
          <p:cNvPr id="16" name="TextBox 15">
            <a:extLst>
              <a:ext uri="{FF2B5EF4-FFF2-40B4-BE49-F238E27FC236}">
                <a16:creationId xmlns:a16="http://schemas.microsoft.com/office/drawing/2014/main" id="{EB3EEDC7-26E4-0375-9AA5-8BD2BA5B1428}"/>
              </a:ext>
            </a:extLst>
          </p:cNvPr>
          <p:cNvSpPr txBox="1"/>
          <p:nvPr/>
        </p:nvSpPr>
        <p:spPr>
          <a:xfrm>
            <a:off x="5912901" y="3573113"/>
            <a:ext cx="3056765" cy="954107"/>
          </a:xfrm>
          <a:prstGeom prst="rect">
            <a:avLst/>
          </a:prstGeom>
          <a:noFill/>
        </p:spPr>
        <p:txBody>
          <a:bodyPr wrap="square">
            <a:spAutoFit/>
          </a:bodyPr>
          <a:lstStyle/>
          <a:p>
            <a:pPr algn="just"/>
            <a:r>
              <a:rPr lang="en-GB" dirty="0"/>
              <a:t>Pada </a:t>
            </a:r>
            <a:r>
              <a:rPr lang="en-GB" dirty="0" err="1"/>
              <a:t>scater</a:t>
            </a:r>
            <a:r>
              <a:rPr lang="en-GB" dirty="0"/>
              <a:t> plot </a:t>
            </a:r>
            <a:r>
              <a:rPr lang="en-GB" dirty="0" err="1"/>
              <a:t>dapat</a:t>
            </a:r>
            <a:r>
              <a:rPr lang="en-GB" dirty="0"/>
              <a:t> </a:t>
            </a:r>
            <a:r>
              <a:rPr lang="en-GB" dirty="0" err="1"/>
              <a:t>dilihat</a:t>
            </a:r>
            <a:r>
              <a:rPr lang="en-GB" dirty="0"/>
              <a:t> </a:t>
            </a:r>
            <a:r>
              <a:rPr lang="en-GB" dirty="0" err="1"/>
              <a:t>bahwa</a:t>
            </a:r>
            <a:r>
              <a:rPr lang="en-GB" dirty="0"/>
              <a:t> </a:t>
            </a:r>
            <a:r>
              <a:rPr lang="en-GB" dirty="0" err="1"/>
              <a:t>distribusi</a:t>
            </a:r>
            <a:r>
              <a:rPr lang="en-GB" dirty="0"/>
              <a:t> </a:t>
            </a:r>
            <a:r>
              <a:rPr lang="en-GB" dirty="0" err="1"/>
              <a:t>dari</a:t>
            </a:r>
            <a:r>
              <a:rPr lang="en-GB" dirty="0"/>
              <a:t> </a:t>
            </a:r>
            <a:r>
              <a:rPr lang="en-GB" dirty="0" err="1"/>
              <a:t>setiap</a:t>
            </a:r>
            <a:r>
              <a:rPr lang="en-GB" dirty="0"/>
              <a:t> feature </a:t>
            </a:r>
            <a:r>
              <a:rPr lang="en-GB" dirty="0" err="1"/>
              <a:t>cendering</a:t>
            </a:r>
            <a:r>
              <a:rPr lang="en-GB" dirty="0"/>
              <a:t> normal </a:t>
            </a:r>
            <a:r>
              <a:rPr lang="en-GB" dirty="0" err="1"/>
              <a:t>hanya</a:t>
            </a:r>
            <a:r>
              <a:rPr lang="en-GB" dirty="0"/>
              <a:t> Age </a:t>
            </a:r>
            <a:r>
              <a:rPr lang="en-GB" dirty="0" err="1"/>
              <a:t>sedikit</a:t>
            </a:r>
            <a:r>
              <a:rPr lang="en-GB" dirty="0"/>
              <a:t> </a:t>
            </a:r>
            <a:r>
              <a:rPr lang="en-GB" dirty="0" err="1"/>
              <a:t>positif</a:t>
            </a:r>
            <a:r>
              <a:rPr lang="en-GB" dirty="0"/>
              <a:t> skewed</a:t>
            </a:r>
          </a:p>
        </p:txBody>
      </p:sp>
      <p:sp>
        <p:nvSpPr>
          <p:cNvPr id="18" name="TextBox 17">
            <a:extLst>
              <a:ext uri="{FF2B5EF4-FFF2-40B4-BE49-F238E27FC236}">
                <a16:creationId xmlns:a16="http://schemas.microsoft.com/office/drawing/2014/main" id="{F166758B-26DD-EA6F-7753-5C9C206C905F}"/>
              </a:ext>
            </a:extLst>
          </p:cNvPr>
          <p:cNvSpPr txBox="1"/>
          <p:nvPr/>
        </p:nvSpPr>
        <p:spPr>
          <a:xfrm>
            <a:off x="3494760" y="2179184"/>
            <a:ext cx="4597052" cy="307777"/>
          </a:xfrm>
          <a:prstGeom prst="rect">
            <a:avLst/>
          </a:prstGeom>
          <a:noFill/>
        </p:spPr>
        <p:txBody>
          <a:bodyPr wrap="square">
            <a:spAutoFit/>
          </a:bodyPr>
          <a:lstStyle/>
          <a:p>
            <a:r>
              <a:rPr lang="en-GB" b="1" dirty="0" err="1"/>
              <a:t>scater</a:t>
            </a:r>
            <a:r>
              <a:rPr lang="en-GB" b="1" dirty="0"/>
              <a:t> plot</a:t>
            </a:r>
          </a:p>
        </p:txBody>
      </p:sp>
    </p:spTree>
    <p:extLst>
      <p:ext uri="{BB962C8B-B14F-4D97-AF65-F5344CB8AC3E}">
        <p14:creationId xmlns:p14="http://schemas.microsoft.com/office/powerpoint/2010/main" val="135253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3192686" y="4660780"/>
            <a:ext cx="5951314" cy="52319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p>
          <a:p>
            <a:pPr marL="0" lvl="0" indent="0" algn="r" rtl="0">
              <a:lnSpc>
                <a:spcPct val="100000"/>
              </a:lnSpc>
              <a:spcBef>
                <a:spcPts val="0"/>
              </a:spcBef>
              <a:spcAft>
                <a:spcPts val="0"/>
              </a:spcAft>
              <a:buNone/>
            </a:pPr>
            <a:r>
              <a:rPr lang="en-GB" sz="1100" dirty="0">
                <a:solidFill>
                  <a:srgbClr val="000000"/>
                </a:solidFill>
              </a:rPr>
              <a:t>https://drive.google.com/file/d/1SkaC9CiFfP43kMCzFDrfPQ-ds7VlAPAQ/view?usp=sharing</a:t>
            </a:r>
            <a:endParaRPr sz="1100" dirty="0">
              <a:solidFill>
                <a:srgbClr val="000000"/>
              </a:solidFill>
            </a:endParaRPr>
          </a:p>
        </p:txBody>
      </p:sp>
      <p:sp>
        <p:nvSpPr>
          <p:cNvPr id="13" name="TextBox 12">
            <a:extLst>
              <a:ext uri="{FF2B5EF4-FFF2-40B4-BE49-F238E27FC236}">
                <a16:creationId xmlns:a16="http://schemas.microsoft.com/office/drawing/2014/main" id="{42F452E0-E826-9905-D756-0014FD4B7E16}"/>
              </a:ext>
            </a:extLst>
          </p:cNvPr>
          <p:cNvSpPr txBox="1"/>
          <p:nvPr/>
        </p:nvSpPr>
        <p:spPr>
          <a:xfrm>
            <a:off x="0" y="560525"/>
            <a:ext cx="4572000" cy="369332"/>
          </a:xfrm>
          <a:prstGeom prst="rect">
            <a:avLst/>
          </a:prstGeom>
          <a:noFill/>
        </p:spPr>
        <p:txBody>
          <a:bodyPr wrap="square">
            <a:spAutoFit/>
          </a:bodyPr>
          <a:lstStyle/>
          <a:p>
            <a:r>
              <a:rPr lang="en" sz="1800" b="1" i="1" dirty="0">
                <a:solidFill>
                  <a:schemeClr val="dk1"/>
                </a:solidFill>
              </a:rPr>
              <a:t>Multivariate analysis</a:t>
            </a:r>
            <a:endParaRPr lang="en-GB" sz="1800" dirty="0"/>
          </a:p>
        </p:txBody>
      </p:sp>
      <p:pic>
        <p:nvPicPr>
          <p:cNvPr id="3" name="Picture 2">
            <a:extLst>
              <a:ext uri="{FF2B5EF4-FFF2-40B4-BE49-F238E27FC236}">
                <a16:creationId xmlns:a16="http://schemas.microsoft.com/office/drawing/2014/main" id="{3628918A-BA87-C777-DFA2-C6C9A36B7172}"/>
              </a:ext>
            </a:extLst>
          </p:cNvPr>
          <p:cNvPicPr>
            <a:picLocks noChangeAspect="1"/>
          </p:cNvPicPr>
          <p:nvPr/>
        </p:nvPicPr>
        <p:blipFill>
          <a:blip r:embed="rId3"/>
          <a:stretch>
            <a:fillRect/>
          </a:stretch>
        </p:blipFill>
        <p:spPr>
          <a:xfrm>
            <a:off x="139701" y="1034956"/>
            <a:ext cx="4164310" cy="3374206"/>
          </a:xfrm>
          <a:prstGeom prst="rect">
            <a:avLst/>
          </a:prstGeom>
        </p:spPr>
      </p:pic>
      <p:sp>
        <p:nvSpPr>
          <p:cNvPr id="12" name="TextBox 11">
            <a:extLst>
              <a:ext uri="{FF2B5EF4-FFF2-40B4-BE49-F238E27FC236}">
                <a16:creationId xmlns:a16="http://schemas.microsoft.com/office/drawing/2014/main" id="{4C1554EF-DC62-ED24-284A-7E3168B6DDF7}"/>
              </a:ext>
            </a:extLst>
          </p:cNvPr>
          <p:cNvSpPr txBox="1"/>
          <p:nvPr/>
        </p:nvSpPr>
        <p:spPr>
          <a:xfrm>
            <a:off x="4304011" y="1133225"/>
            <a:ext cx="4597052" cy="2031325"/>
          </a:xfrm>
          <a:prstGeom prst="rect">
            <a:avLst/>
          </a:prstGeom>
          <a:noFill/>
        </p:spPr>
        <p:txBody>
          <a:bodyPr wrap="square">
            <a:spAutoFit/>
          </a:bodyPr>
          <a:lstStyle/>
          <a:p>
            <a:r>
              <a:rPr lang="en-GB" dirty="0"/>
              <a:t>Plot </a:t>
            </a:r>
            <a:r>
              <a:rPr lang="en-GB" dirty="0" err="1"/>
              <a:t>tersebut</a:t>
            </a:r>
            <a:r>
              <a:rPr lang="en-GB" dirty="0"/>
              <a:t> </a:t>
            </a:r>
            <a:r>
              <a:rPr lang="en-GB" dirty="0" err="1"/>
              <a:t>merupakan</a:t>
            </a:r>
            <a:r>
              <a:rPr lang="en-GB" dirty="0"/>
              <a:t> plot </a:t>
            </a:r>
            <a:r>
              <a:rPr lang="en-GB" dirty="0" err="1"/>
              <a:t>dari</a:t>
            </a:r>
            <a:r>
              <a:rPr lang="en-GB" dirty="0"/>
              <a:t> feature </a:t>
            </a:r>
            <a:r>
              <a:rPr lang="en-GB" dirty="0" err="1"/>
              <a:t>dengan</a:t>
            </a:r>
            <a:r>
              <a:rPr lang="en-GB" dirty="0"/>
              <a:t> </a:t>
            </a:r>
            <a:r>
              <a:rPr lang="en-GB" dirty="0" err="1"/>
              <a:t>corelasi</a:t>
            </a:r>
            <a:r>
              <a:rPr lang="en-GB" dirty="0"/>
              <a:t> </a:t>
            </a:r>
            <a:r>
              <a:rPr lang="en-GB" dirty="0" err="1"/>
              <a:t>tertinggi</a:t>
            </a:r>
            <a:r>
              <a:rPr lang="en-GB" dirty="0"/>
              <a:t> </a:t>
            </a:r>
            <a:r>
              <a:rPr lang="en-GB" dirty="0" err="1"/>
              <a:t>yaitu</a:t>
            </a:r>
            <a:r>
              <a:rPr lang="en-GB" dirty="0"/>
              <a:t> Daily Time Spent on Site, Daily Internet Usage </a:t>
            </a:r>
            <a:r>
              <a:rPr lang="en-GB" dirty="0" err="1"/>
              <a:t>dengan</a:t>
            </a:r>
            <a:r>
              <a:rPr lang="en-GB" dirty="0"/>
              <a:t> feature Clicked on Ad, yang </a:t>
            </a:r>
            <a:r>
              <a:rPr lang="en-GB" dirty="0" err="1"/>
              <a:t>dapat</a:t>
            </a:r>
            <a:r>
              <a:rPr lang="en-GB" dirty="0"/>
              <a:t> </a:t>
            </a:r>
            <a:r>
              <a:rPr lang="en-GB" dirty="0" err="1"/>
              <a:t>dianalisis</a:t>
            </a:r>
            <a:r>
              <a:rPr lang="en-GB" dirty="0"/>
              <a:t> </a:t>
            </a:r>
            <a:r>
              <a:rPr lang="en-GB" dirty="0" err="1"/>
              <a:t>sebagai</a:t>
            </a:r>
            <a:r>
              <a:rPr lang="en-GB" dirty="0"/>
              <a:t> </a:t>
            </a:r>
            <a:r>
              <a:rPr lang="en-GB" dirty="0" err="1"/>
              <a:t>berikut</a:t>
            </a:r>
            <a:r>
              <a:rPr lang="en-GB" dirty="0"/>
              <a:t>:</a:t>
            </a:r>
          </a:p>
          <a:p>
            <a:pPr marL="285750" indent="-285750">
              <a:buFont typeface="Arial" panose="020B0604020202020204" pitchFamily="34" charset="0"/>
              <a:buChar char="•"/>
            </a:pPr>
            <a:r>
              <a:rPr lang="en-GB" dirty="0"/>
              <a:t>pada plot </a:t>
            </a:r>
            <a:r>
              <a:rPr lang="en-GB" dirty="0" err="1"/>
              <a:t>bahwa</a:t>
            </a:r>
            <a:r>
              <a:rPr lang="en-GB" dirty="0"/>
              <a:t> </a:t>
            </a:r>
            <a:r>
              <a:rPr lang="en-GB" dirty="0" err="1"/>
              <a:t>kebanyakan</a:t>
            </a:r>
            <a:r>
              <a:rPr lang="en-GB" dirty="0"/>
              <a:t> </a:t>
            </a:r>
            <a:r>
              <a:rPr lang="en-GB" dirty="0" err="1"/>
              <a:t>dari</a:t>
            </a:r>
            <a:r>
              <a:rPr lang="en-GB" dirty="0"/>
              <a:t> customer yang </a:t>
            </a:r>
            <a:r>
              <a:rPr lang="en-GB" dirty="0" err="1"/>
              <a:t>clik</a:t>
            </a:r>
            <a:r>
              <a:rPr lang="en-GB" dirty="0"/>
              <a:t> on AD Yes </a:t>
            </a:r>
            <a:r>
              <a:rPr lang="en-GB" dirty="0" err="1"/>
              <a:t>nilai</a:t>
            </a:r>
            <a:r>
              <a:rPr lang="en-GB" dirty="0"/>
              <a:t> Daily Time Spent on Site, Daily Internet Usage </a:t>
            </a:r>
            <a:r>
              <a:rPr lang="en-GB" dirty="0" err="1"/>
              <a:t>tidak</a:t>
            </a:r>
            <a:r>
              <a:rPr lang="en-GB" dirty="0"/>
              <a:t> </a:t>
            </a:r>
            <a:r>
              <a:rPr lang="en-GB" dirty="0" err="1"/>
              <a:t>terlalu</a:t>
            </a:r>
            <a:r>
              <a:rPr lang="en-GB" dirty="0"/>
              <a:t> </a:t>
            </a:r>
            <a:r>
              <a:rPr lang="en-GB" dirty="0" err="1"/>
              <a:t>tinggi</a:t>
            </a:r>
            <a:r>
              <a:rPr lang="en-GB" dirty="0"/>
              <a:t> </a:t>
            </a:r>
          </a:p>
          <a:p>
            <a:pPr marL="285750" indent="-285750">
              <a:buFont typeface="Arial" panose="020B0604020202020204" pitchFamily="34" charset="0"/>
              <a:buChar char="•"/>
            </a:pPr>
            <a:r>
              <a:rPr lang="en-GB" dirty="0" err="1"/>
              <a:t>Sedangkan</a:t>
            </a:r>
            <a:r>
              <a:rPr lang="en-GB" dirty="0"/>
              <a:t> </a:t>
            </a:r>
            <a:r>
              <a:rPr lang="en-GB" dirty="0" err="1"/>
              <a:t>nilai</a:t>
            </a:r>
            <a:r>
              <a:rPr lang="en-GB" dirty="0"/>
              <a:t> No </a:t>
            </a:r>
            <a:r>
              <a:rPr lang="en-GB" dirty="0" err="1"/>
              <a:t>berada</a:t>
            </a:r>
            <a:r>
              <a:rPr lang="en-GB" dirty="0"/>
              <a:t> pada Daily Time Spent on Site, Daily Internet Usage yang </a:t>
            </a:r>
            <a:r>
              <a:rPr lang="en-GB" dirty="0" err="1"/>
              <a:t>tinggi</a:t>
            </a:r>
            <a:r>
              <a:rPr lang="en-GB" dirty="0"/>
              <a:t> </a:t>
            </a:r>
          </a:p>
        </p:txBody>
      </p:sp>
    </p:spTree>
    <p:extLst>
      <p:ext uri="{BB962C8B-B14F-4D97-AF65-F5344CB8AC3E}">
        <p14:creationId xmlns:p14="http://schemas.microsoft.com/office/powerpoint/2010/main" val="29578698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TotalTime>
  <Words>761</Words>
  <Application>Microsoft Office PowerPoint</Application>
  <PresentationFormat>On-screen Show (16:9)</PresentationFormat>
  <Paragraphs>54</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Dosis</vt:lpstr>
      <vt:lpstr>Nunito</vt:lpstr>
      <vt:lpstr>Arial</vt:lpstr>
      <vt:lpstr>Roboto</vt:lpstr>
      <vt:lpstr>Simple Light</vt:lpstr>
      <vt:lpstr>Simple Light</vt:lpstr>
      <vt:lpstr>Predict Clicked Ads Customer Classification by using Machine Learning</vt:lpstr>
      <vt:lpstr>Overview</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dc:creator>Mohamad Reza Syah</dc:creator>
  <cp:lastModifiedBy>reza syahziar</cp:lastModifiedBy>
  <cp:revision>2</cp:revision>
  <dcterms:modified xsi:type="dcterms:W3CDTF">2022-08-06T10:49:14Z</dcterms:modified>
</cp:coreProperties>
</file>